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45CEFB1-F15C-4F2E-AFC3-035485C00750}" type="datetimeFigureOut">
              <a:rPr lang="it-IT" smtClean="0"/>
              <a:t>30/12/2016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6EE4D9-9373-4F96-A78A-D7D87379E83B}" type="slidenum">
              <a:rPr lang="it-IT" smtClean="0"/>
              <a:t>‹N›</a:t>
            </a:fld>
            <a:endParaRPr lang="it-IT"/>
          </a:p>
        </p:txBody>
      </p:sp>
    </p:spTree>
    <p:extLst>
      <p:ext uri="{BB962C8B-B14F-4D97-AF65-F5344CB8AC3E}">
        <p14:creationId xmlns:p14="http://schemas.microsoft.com/office/powerpoint/2010/main" val="2788643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45CEFB1-F15C-4F2E-AFC3-035485C00750}" type="datetimeFigureOut">
              <a:rPr lang="it-IT" smtClean="0"/>
              <a:t>30/12/2016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6EE4D9-9373-4F96-A78A-D7D87379E83B}" type="slidenum">
              <a:rPr lang="it-IT" smtClean="0"/>
              <a:t>‹N›</a:t>
            </a:fld>
            <a:endParaRPr lang="it-IT"/>
          </a:p>
        </p:txBody>
      </p:sp>
    </p:spTree>
    <p:extLst>
      <p:ext uri="{BB962C8B-B14F-4D97-AF65-F5344CB8AC3E}">
        <p14:creationId xmlns:p14="http://schemas.microsoft.com/office/powerpoint/2010/main" val="297573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45CEFB1-F15C-4F2E-AFC3-035485C00750}" type="datetimeFigureOut">
              <a:rPr lang="it-IT" smtClean="0"/>
              <a:t>30/12/2016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6EE4D9-9373-4F96-A78A-D7D87379E83B}" type="slidenum">
              <a:rPr lang="it-IT" smtClean="0"/>
              <a:t>‹N›</a:t>
            </a:fld>
            <a:endParaRPr lang="it-IT"/>
          </a:p>
        </p:txBody>
      </p:sp>
    </p:spTree>
    <p:extLst>
      <p:ext uri="{BB962C8B-B14F-4D97-AF65-F5344CB8AC3E}">
        <p14:creationId xmlns:p14="http://schemas.microsoft.com/office/powerpoint/2010/main" val="1240089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B24F7306-3233-4B98-85F9-9CA401B69F7A}" type="datetime1">
              <a:rPr lang="it-IT"/>
              <a:pPr>
                <a:defRPr/>
              </a:pPr>
              <a:t>30/12/2016</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Mariella Groppi Formatrice Senza Zaino</a:t>
            </a:r>
          </a:p>
        </p:txBody>
      </p:sp>
      <p:sp>
        <p:nvSpPr>
          <p:cNvPr id="7" name="Segnaposto numero diapositiva 5"/>
          <p:cNvSpPr>
            <a:spLocks noGrp="1"/>
          </p:cNvSpPr>
          <p:nvPr>
            <p:ph type="sldNum" sz="quarter" idx="12"/>
          </p:nvPr>
        </p:nvSpPr>
        <p:spPr/>
        <p:txBody>
          <a:bodyPr/>
          <a:lstStyle>
            <a:lvl1pPr>
              <a:defRPr/>
            </a:lvl1pPr>
          </a:lstStyle>
          <a:p>
            <a:fld id="{405679E0-6E18-42E7-9225-E067D134EC51}" type="slidenum">
              <a:rPr lang="it-IT" altLang="it-IT"/>
              <a:pPr/>
              <a:t>‹N›</a:t>
            </a:fld>
            <a:endParaRPr lang="it-IT" altLang="it-IT"/>
          </a:p>
        </p:txBody>
      </p:sp>
    </p:spTree>
    <p:extLst>
      <p:ext uri="{BB962C8B-B14F-4D97-AF65-F5344CB8AC3E}">
        <p14:creationId xmlns:p14="http://schemas.microsoft.com/office/powerpoint/2010/main" val="7060630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45CEFB1-F15C-4F2E-AFC3-035485C00750}" type="datetimeFigureOut">
              <a:rPr lang="it-IT" smtClean="0"/>
              <a:t>30/12/2016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6EE4D9-9373-4F96-A78A-D7D87379E83B}" type="slidenum">
              <a:rPr lang="it-IT" smtClean="0"/>
              <a:t>‹N›</a:t>
            </a:fld>
            <a:endParaRPr lang="it-IT"/>
          </a:p>
        </p:txBody>
      </p:sp>
    </p:spTree>
    <p:extLst>
      <p:ext uri="{BB962C8B-B14F-4D97-AF65-F5344CB8AC3E}">
        <p14:creationId xmlns:p14="http://schemas.microsoft.com/office/powerpoint/2010/main" val="555327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45CEFB1-F15C-4F2E-AFC3-035485C00750}" type="datetimeFigureOut">
              <a:rPr lang="it-IT" smtClean="0"/>
              <a:t>30/12/2016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6EE4D9-9373-4F96-A78A-D7D87379E83B}" type="slidenum">
              <a:rPr lang="it-IT" smtClean="0"/>
              <a:t>‹N›</a:t>
            </a:fld>
            <a:endParaRPr lang="it-IT"/>
          </a:p>
        </p:txBody>
      </p:sp>
    </p:spTree>
    <p:extLst>
      <p:ext uri="{BB962C8B-B14F-4D97-AF65-F5344CB8AC3E}">
        <p14:creationId xmlns:p14="http://schemas.microsoft.com/office/powerpoint/2010/main" val="2725933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45CEFB1-F15C-4F2E-AFC3-035485C00750}" type="datetimeFigureOut">
              <a:rPr lang="it-IT" smtClean="0"/>
              <a:t>30/12/2016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C6EE4D9-9373-4F96-A78A-D7D87379E83B}" type="slidenum">
              <a:rPr lang="it-IT" smtClean="0"/>
              <a:t>‹N›</a:t>
            </a:fld>
            <a:endParaRPr lang="it-IT"/>
          </a:p>
        </p:txBody>
      </p:sp>
    </p:spTree>
    <p:extLst>
      <p:ext uri="{BB962C8B-B14F-4D97-AF65-F5344CB8AC3E}">
        <p14:creationId xmlns:p14="http://schemas.microsoft.com/office/powerpoint/2010/main" val="1847389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45CEFB1-F15C-4F2E-AFC3-035485C00750}" type="datetimeFigureOut">
              <a:rPr lang="it-IT" smtClean="0"/>
              <a:t>30/12/2016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C6EE4D9-9373-4F96-A78A-D7D87379E83B}" type="slidenum">
              <a:rPr lang="it-IT" smtClean="0"/>
              <a:t>‹N›</a:t>
            </a:fld>
            <a:endParaRPr lang="it-IT"/>
          </a:p>
        </p:txBody>
      </p:sp>
    </p:spTree>
    <p:extLst>
      <p:ext uri="{BB962C8B-B14F-4D97-AF65-F5344CB8AC3E}">
        <p14:creationId xmlns:p14="http://schemas.microsoft.com/office/powerpoint/2010/main" val="3567185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45CEFB1-F15C-4F2E-AFC3-035485C00750}" type="datetimeFigureOut">
              <a:rPr lang="it-IT" smtClean="0"/>
              <a:t>30/12/2016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C6EE4D9-9373-4F96-A78A-D7D87379E83B}" type="slidenum">
              <a:rPr lang="it-IT" smtClean="0"/>
              <a:t>‹N›</a:t>
            </a:fld>
            <a:endParaRPr lang="it-IT"/>
          </a:p>
        </p:txBody>
      </p:sp>
    </p:spTree>
    <p:extLst>
      <p:ext uri="{BB962C8B-B14F-4D97-AF65-F5344CB8AC3E}">
        <p14:creationId xmlns:p14="http://schemas.microsoft.com/office/powerpoint/2010/main" val="97771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45CEFB1-F15C-4F2E-AFC3-035485C00750}" type="datetimeFigureOut">
              <a:rPr lang="it-IT" smtClean="0"/>
              <a:t>30/12/2016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C6EE4D9-9373-4F96-A78A-D7D87379E83B}" type="slidenum">
              <a:rPr lang="it-IT" smtClean="0"/>
              <a:t>‹N›</a:t>
            </a:fld>
            <a:endParaRPr lang="it-IT"/>
          </a:p>
        </p:txBody>
      </p:sp>
    </p:spTree>
    <p:extLst>
      <p:ext uri="{BB962C8B-B14F-4D97-AF65-F5344CB8AC3E}">
        <p14:creationId xmlns:p14="http://schemas.microsoft.com/office/powerpoint/2010/main" val="52181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45CEFB1-F15C-4F2E-AFC3-035485C00750}" type="datetimeFigureOut">
              <a:rPr lang="it-IT" smtClean="0"/>
              <a:t>30/12/2016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C6EE4D9-9373-4F96-A78A-D7D87379E83B}" type="slidenum">
              <a:rPr lang="it-IT" smtClean="0"/>
              <a:t>‹N›</a:t>
            </a:fld>
            <a:endParaRPr lang="it-IT"/>
          </a:p>
        </p:txBody>
      </p:sp>
    </p:spTree>
    <p:extLst>
      <p:ext uri="{BB962C8B-B14F-4D97-AF65-F5344CB8AC3E}">
        <p14:creationId xmlns:p14="http://schemas.microsoft.com/office/powerpoint/2010/main" val="264361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45CEFB1-F15C-4F2E-AFC3-035485C00750}" type="datetimeFigureOut">
              <a:rPr lang="it-IT" smtClean="0"/>
              <a:t>30/12/2016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C6EE4D9-9373-4F96-A78A-D7D87379E83B}" type="slidenum">
              <a:rPr lang="it-IT" smtClean="0"/>
              <a:t>‹N›</a:t>
            </a:fld>
            <a:endParaRPr lang="it-IT"/>
          </a:p>
        </p:txBody>
      </p:sp>
    </p:spTree>
    <p:extLst>
      <p:ext uri="{BB962C8B-B14F-4D97-AF65-F5344CB8AC3E}">
        <p14:creationId xmlns:p14="http://schemas.microsoft.com/office/powerpoint/2010/main" val="237464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EFB1-F15C-4F2E-AFC3-035485C00750}" type="datetimeFigureOut">
              <a:rPr lang="it-IT" smtClean="0"/>
              <a:t>30/12/2016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6EE4D9-9373-4F96-A78A-D7D87379E83B}" type="slidenum">
              <a:rPr lang="it-IT" smtClean="0"/>
              <a:t>‹N›</a:t>
            </a:fld>
            <a:endParaRPr lang="it-IT"/>
          </a:p>
        </p:txBody>
      </p:sp>
    </p:spTree>
    <p:extLst>
      <p:ext uri="{BB962C8B-B14F-4D97-AF65-F5344CB8AC3E}">
        <p14:creationId xmlns:p14="http://schemas.microsoft.com/office/powerpoint/2010/main" val="1222334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lang="it-IT"/>
              <a:t>Mariella Groppi Formatrice Senza Zaino</a:t>
            </a:r>
          </a:p>
        </p:txBody>
      </p:sp>
      <p:pic>
        <p:nvPicPr>
          <p:cNvPr id="35843"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4475162"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511175"/>
            <a:ext cx="41402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2006600" y="4365625"/>
            <a:ext cx="5994400" cy="922338"/>
          </a:xfrm>
          <a:prstGeom prst="rect">
            <a:avLst/>
          </a:prstGeom>
          <a:noFill/>
        </p:spPr>
        <p:txBody>
          <a:bodyPr wrap="none">
            <a:spAutoFit/>
          </a:bodyPr>
          <a:lstStyle/>
          <a:p>
            <a:pPr algn="ctr" eaLnBrk="1" hangingPunct="1">
              <a:defRPr/>
            </a:pPr>
            <a:r>
              <a:rPr lang="it-IT" sz="5400" dirty="0">
                <a:ln w="0"/>
                <a:effectLst>
                  <a:outerShdw blurRad="38100" dist="19050" dir="2700000" algn="tl" rotWithShape="0">
                    <a:schemeClr val="dk1">
                      <a:alpha val="40000"/>
                    </a:schemeClr>
                  </a:outerShdw>
                </a:effectLst>
              </a:rPr>
              <a:t>Scuola Secondaria</a:t>
            </a:r>
          </a:p>
        </p:txBody>
      </p:sp>
    </p:spTree>
    <p:extLst>
      <p:ext uri="{BB962C8B-B14F-4D97-AF65-F5344CB8AC3E}">
        <p14:creationId xmlns:p14="http://schemas.microsoft.com/office/powerpoint/2010/main" val="1446231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pPr eaLnBrk="1" hangingPunct="1"/>
            <a:r>
              <a:rPr lang="it-IT" altLang="it-IT" sz="2800" smtClean="0">
                <a:latin typeface="Berlin Sans FB" pitchFamily="34" charset="0"/>
              </a:rPr>
              <a:t>“L’agorà: </a:t>
            </a:r>
            <a:br>
              <a:rPr lang="it-IT" altLang="it-IT" sz="2800" smtClean="0">
                <a:latin typeface="Berlin Sans FB" pitchFamily="34" charset="0"/>
              </a:rPr>
            </a:br>
            <a:r>
              <a:rPr lang="it-IT" altLang="it-IT" sz="2800" smtClean="0">
                <a:latin typeface="Berlin Sans FB" pitchFamily="34" charset="0"/>
              </a:rPr>
              <a:t>per cosa </a:t>
            </a:r>
            <a:br>
              <a:rPr lang="it-IT" altLang="it-IT" sz="2800" smtClean="0">
                <a:latin typeface="Berlin Sans FB" pitchFamily="34" charset="0"/>
              </a:rPr>
            </a:br>
            <a:r>
              <a:rPr lang="it-IT" altLang="it-IT" sz="2800" smtClean="0">
                <a:latin typeface="Berlin Sans FB" pitchFamily="34" charset="0"/>
              </a:rPr>
              <a:t>utilizzarla”</a:t>
            </a:r>
          </a:p>
        </p:txBody>
      </p:sp>
      <p:sp>
        <p:nvSpPr>
          <p:cNvPr id="45059" name="Rectangle 3"/>
          <p:cNvSpPr>
            <a:spLocks noGrp="1" noChangeArrowheads="1"/>
          </p:cNvSpPr>
          <p:nvPr>
            <p:ph type="body" sz="half" idx="1"/>
          </p:nvPr>
        </p:nvSpPr>
        <p:spPr>
          <a:xfrm>
            <a:off x="250825" y="1905000"/>
            <a:ext cx="5464175" cy="4476750"/>
          </a:xfrm>
        </p:spPr>
        <p:txBody>
          <a:bodyPr/>
          <a:lstStyle/>
          <a:p>
            <a:pPr eaLnBrk="1" hangingPunct="1">
              <a:lnSpc>
                <a:spcPct val="80000"/>
              </a:lnSpc>
            </a:pPr>
            <a:r>
              <a:rPr lang="it-IT" altLang="it-IT" sz="2400" smtClean="0">
                <a:latin typeface="Berlin Sans FB" pitchFamily="34" charset="0"/>
              </a:rPr>
              <a:t>L’agorà può essere il luogo in cui l’insegnante attende i bambini al mattino e li saluta uno a uno, a bassa voce... dicendo qualcosa di bello a ognuno. I bambini entrano nell’agorà dopo aver eseguito tutte le attività dell’ingresso. E’ un’attività di accoglienza da fare in una prima avanzata o in una seconda, quando le sequenze di azioni da fare all’ingresso sono state interiorizzate da tutti. Quando tutti sono arrivati si esegue un breve rito di benvenuto …O si presenta l’attività della mattinata.</a:t>
            </a:r>
          </a:p>
        </p:txBody>
      </p:sp>
      <p:pic>
        <p:nvPicPr>
          <p:cNvPr id="45060" name="Picture 6" descr="Senza titolo-38"/>
          <p:cNvPicPr>
            <a:picLocks noChangeAspect="1" noChangeArrowheads="1"/>
          </p:cNvPicPr>
          <p:nvPr/>
        </p:nvPicPr>
        <p:blipFill>
          <a:blip r:embed="rId2">
            <a:extLst>
              <a:ext uri="{28A0092B-C50C-407E-A947-70E740481C1C}">
                <a14:useLocalDpi xmlns:a14="http://schemas.microsoft.com/office/drawing/2010/main" val="0"/>
              </a:ext>
            </a:extLst>
          </a:blip>
          <a:srcRect t="12500"/>
          <a:stretch>
            <a:fillRect/>
          </a:stretch>
        </p:blipFill>
        <p:spPr bwMode="auto">
          <a:xfrm>
            <a:off x="5715000" y="1071563"/>
            <a:ext cx="3105150"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piè di pagina 4"/>
          <p:cNvSpPr>
            <a:spLocks noGrp="1"/>
          </p:cNvSpPr>
          <p:nvPr>
            <p:ph type="ftr" sz="quarter" idx="11"/>
          </p:nvPr>
        </p:nvSpPr>
        <p:spPr/>
        <p:txBody>
          <a:bodyPr/>
          <a:lstStyle/>
          <a:p>
            <a:pPr>
              <a:defRPr/>
            </a:pPr>
            <a:r>
              <a:rPr lang="it-IT"/>
              <a:t>Mariella Groppi Formatrice Senza Zaino</a:t>
            </a:r>
          </a:p>
        </p:txBody>
      </p:sp>
    </p:spTree>
    <p:extLst>
      <p:ext uri="{BB962C8B-B14F-4D97-AF65-F5344CB8AC3E}">
        <p14:creationId xmlns:p14="http://schemas.microsoft.com/office/powerpoint/2010/main" val="264323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73113" y="274638"/>
            <a:ext cx="7913687" cy="723900"/>
          </a:xfrm>
        </p:spPr>
        <p:txBody>
          <a:bodyPr/>
          <a:lstStyle/>
          <a:p>
            <a:pPr eaLnBrk="1" hangingPunct="1"/>
            <a:r>
              <a:rPr lang="it-IT" altLang="it-IT" sz="2800" smtClean="0">
                <a:latin typeface="Berlin Sans FB" pitchFamily="34" charset="0"/>
              </a:rPr>
              <a:t>“L’agorà: per cosa utilizzarla”</a:t>
            </a:r>
          </a:p>
        </p:txBody>
      </p:sp>
      <p:sp>
        <p:nvSpPr>
          <p:cNvPr id="146436" name="Rectangle 4"/>
          <p:cNvSpPr>
            <a:spLocks noGrp="1" noChangeArrowheads="1"/>
          </p:cNvSpPr>
          <p:nvPr>
            <p:ph type="body" sz="half" idx="2"/>
          </p:nvPr>
        </p:nvSpPr>
        <p:spPr>
          <a:xfrm flipH="1">
            <a:off x="500063" y="1071563"/>
            <a:ext cx="4643437" cy="5000625"/>
          </a:xfrm>
        </p:spPr>
        <p:txBody>
          <a:bodyPr rtlCol="0">
            <a:normAutofit fontScale="92500"/>
          </a:bodyPr>
          <a:lstStyle/>
          <a:p>
            <a:pPr eaLnBrk="1" fontAlgn="auto" hangingPunct="1">
              <a:lnSpc>
                <a:spcPct val="80000"/>
              </a:lnSpc>
              <a:spcAft>
                <a:spcPts val="0"/>
              </a:spcAft>
              <a:defRPr/>
            </a:pPr>
            <a:r>
              <a:rPr lang="it-IT" sz="2600" dirty="0">
                <a:latin typeface="Berlin Sans FB" pitchFamily="34" charset="0"/>
              </a:rPr>
              <a:t>Nell’agorà si ascolta la lettura dell’insegnante</a:t>
            </a:r>
          </a:p>
          <a:p>
            <a:pPr eaLnBrk="1" fontAlgn="auto" hangingPunct="1">
              <a:lnSpc>
                <a:spcPct val="80000"/>
              </a:lnSpc>
              <a:spcAft>
                <a:spcPts val="0"/>
              </a:spcAft>
              <a:buFont typeface="Arial" pitchFamily="34" charset="0"/>
              <a:buNone/>
              <a:defRPr/>
            </a:pPr>
            <a:endParaRPr lang="it-IT" sz="2600" dirty="0">
              <a:latin typeface="Berlin Sans FB" pitchFamily="34" charset="0"/>
            </a:endParaRPr>
          </a:p>
          <a:p>
            <a:pPr eaLnBrk="1" fontAlgn="auto" hangingPunct="1">
              <a:lnSpc>
                <a:spcPct val="80000"/>
              </a:lnSpc>
              <a:spcAft>
                <a:spcPts val="0"/>
              </a:spcAft>
              <a:defRPr/>
            </a:pPr>
            <a:r>
              <a:rPr lang="it-IT" sz="2600" dirty="0">
                <a:latin typeface="Berlin Sans FB" pitchFamily="34" charset="0"/>
              </a:rPr>
              <a:t>Nell’agorà si va a cantare una canzone o a recitare una filastrocca; è una delle attività che rendono gioioso ed emotivamente significativo l’uso dell’agorà, quindi è bene utilizzarla spesso per questo, specialmente nei primi tempi.</a:t>
            </a:r>
          </a:p>
          <a:p>
            <a:pPr eaLnBrk="1" fontAlgn="auto" hangingPunct="1">
              <a:lnSpc>
                <a:spcPct val="80000"/>
              </a:lnSpc>
              <a:spcAft>
                <a:spcPts val="0"/>
              </a:spcAft>
              <a:buFont typeface="Arial" pitchFamily="34" charset="0"/>
              <a:buNone/>
              <a:defRPr/>
            </a:pPr>
            <a:endParaRPr lang="it-IT" sz="2600" dirty="0">
              <a:latin typeface="Berlin Sans FB" pitchFamily="34" charset="0"/>
            </a:endParaRPr>
          </a:p>
          <a:p>
            <a:pPr eaLnBrk="1" fontAlgn="auto" hangingPunct="1">
              <a:lnSpc>
                <a:spcPct val="80000"/>
              </a:lnSpc>
              <a:spcAft>
                <a:spcPts val="0"/>
              </a:spcAft>
              <a:defRPr/>
            </a:pPr>
            <a:r>
              <a:rPr lang="it-IT" sz="2600" dirty="0">
                <a:latin typeface="Berlin Sans FB" pitchFamily="34" charset="0"/>
              </a:rPr>
              <a:t>Nell’agorà si ascolta una lezione frontale, rivolta a un piccolo gruppo o a tutta la classe.</a:t>
            </a:r>
          </a:p>
          <a:p>
            <a:pPr eaLnBrk="1" fontAlgn="auto" hangingPunct="1">
              <a:lnSpc>
                <a:spcPct val="80000"/>
              </a:lnSpc>
              <a:spcAft>
                <a:spcPts val="0"/>
              </a:spcAft>
              <a:defRPr/>
            </a:pPr>
            <a:endParaRPr lang="it-IT" sz="2400" dirty="0"/>
          </a:p>
          <a:p>
            <a:pPr eaLnBrk="1" fontAlgn="auto" hangingPunct="1">
              <a:lnSpc>
                <a:spcPct val="80000"/>
              </a:lnSpc>
              <a:spcAft>
                <a:spcPts val="0"/>
              </a:spcAft>
              <a:defRPr/>
            </a:pPr>
            <a:endParaRPr lang="it-IT" sz="2400" dirty="0"/>
          </a:p>
        </p:txBody>
      </p:sp>
      <p:pic>
        <p:nvPicPr>
          <p:cNvPr id="46084" name="Picture 6" descr="agorà2"/>
          <p:cNvPicPr>
            <a:picLocks noChangeAspect="1" noChangeArrowheads="1"/>
          </p:cNvPicPr>
          <p:nvPr/>
        </p:nvPicPr>
        <p:blipFill>
          <a:blip r:embed="rId2">
            <a:extLst>
              <a:ext uri="{28A0092B-C50C-407E-A947-70E740481C1C}">
                <a14:useLocalDpi xmlns:a14="http://schemas.microsoft.com/office/drawing/2010/main" val="0"/>
              </a:ext>
            </a:extLst>
          </a:blip>
          <a:srcRect l="8328"/>
          <a:stretch>
            <a:fillRect/>
          </a:stretch>
        </p:blipFill>
        <p:spPr bwMode="auto">
          <a:xfrm>
            <a:off x="5500688" y="1071563"/>
            <a:ext cx="2820987"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7" descr="P10205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3643313"/>
            <a:ext cx="2246313"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egnaposto piè di pagina 5"/>
          <p:cNvSpPr>
            <a:spLocks noGrp="1"/>
          </p:cNvSpPr>
          <p:nvPr>
            <p:ph type="ftr" sz="quarter" idx="11"/>
          </p:nvPr>
        </p:nvSpPr>
        <p:spPr/>
        <p:txBody>
          <a:bodyPr/>
          <a:lstStyle/>
          <a:p>
            <a:pPr>
              <a:defRPr/>
            </a:pPr>
            <a:r>
              <a:rPr lang="it-IT"/>
              <a:t>Mariella Groppi Formatrice Senza Zaino</a:t>
            </a:r>
          </a:p>
        </p:txBody>
      </p:sp>
    </p:spTree>
    <p:extLst>
      <p:ext uri="{BB962C8B-B14F-4D97-AF65-F5344CB8AC3E}">
        <p14:creationId xmlns:p14="http://schemas.microsoft.com/office/powerpoint/2010/main" val="3322040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547813" y="188913"/>
            <a:ext cx="7010400" cy="1527175"/>
          </a:xfrm>
        </p:spPr>
        <p:txBody>
          <a:bodyPr/>
          <a:lstStyle/>
          <a:p>
            <a:pPr eaLnBrk="1" hangingPunct="1"/>
            <a:r>
              <a:rPr lang="it-IT" altLang="it-IT" sz="2000" smtClean="0"/>
              <a:t>“L’agorà: </a:t>
            </a:r>
            <a:br>
              <a:rPr lang="it-IT" altLang="it-IT" sz="2000" smtClean="0"/>
            </a:br>
            <a:r>
              <a:rPr lang="it-IT" altLang="it-IT" sz="2000" smtClean="0"/>
              <a:t>per cosa </a:t>
            </a:r>
            <a:br>
              <a:rPr lang="it-IT" altLang="it-IT" sz="2000" smtClean="0"/>
            </a:br>
            <a:r>
              <a:rPr lang="it-IT" altLang="it-IT" sz="2000" smtClean="0"/>
              <a:t>utilizzarla”</a:t>
            </a:r>
          </a:p>
        </p:txBody>
      </p:sp>
      <p:sp>
        <p:nvSpPr>
          <p:cNvPr id="47107" name="Rectangle 4"/>
          <p:cNvSpPr>
            <a:spLocks noGrp="1" noChangeArrowheads="1"/>
          </p:cNvSpPr>
          <p:nvPr>
            <p:ph type="body" sz="half" idx="2"/>
          </p:nvPr>
        </p:nvSpPr>
        <p:spPr>
          <a:xfrm>
            <a:off x="285750" y="428625"/>
            <a:ext cx="2017713" cy="4724400"/>
          </a:xfrm>
        </p:spPr>
        <p:txBody>
          <a:bodyPr/>
          <a:lstStyle/>
          <a:p>
            <a:pPr eaLnBrk="1" hangingPunct="1">
              <a:lnSpc>
                <a:spcPct val="80000"/>
              </a:lnSpc>
            </a:pPr>
            <a:r>
              <a:rPr lang="it-IT" altLang="it-IT" sz="2400" smtClean="0"/>
              <a:t>Nell’agorà si va a leggere, o a scegliere un libro, quando si è finito un lavoro prima dei compagni o quando in classe facciamo attività di biblioteca.</a:t>
            </a:r>
          </a:p>
        </p:txBody>
      </p:sp>
      <p:pic>
        <p:nvPicPr>
          <p:cNvPr id="47108" name="Picture 6" descr="agorà4"/>
          <p:cNvPicPr>
            <a:picLocks noChangeAspect="1" noChangeArrowheads="1"/>
          </p:cNvPicPr>
          <p:nvPr/>
        </p:nvPicPr>
        <p:blipFill>
          <a:blip r:embed="rId2">
            <a:extLst>
              <a:ext uri="{28A0092B-C50C-407E-A947-70E740481C1C}">
                <a14:useLocalDpi xmlns:a14="http://schemas.microsoft.com/office/drawing/2010/main" val="0"/>
              </a:ext>
            </a:extLst>
          </a:blip>
          <a:srcRect l="19954" t="18179" r="18102" b="20216"/>
          <a:stretch>
            <a:fillRect/>
          </a:stretch>
        </p:blipFill>
        <p:spPr bwMode="auto">
          <a:xfrm>
            <a:off x="2714625" y="1714500"/>
            <a:ext cx="3529013"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4"/>
          <p:cNvSpPr txBox="1">
            <a:spLocks noChangeArrowheads="1"/>
          </p:cNvSpPr>
          <p:nvPr/>
        </p:nvSpPr>
        <p:spPr bwMode="auto">
          <a:xfrm>
            <a:off x="6715125" y="1071563"/>
            <a:ext cx="2230438"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80000"/>
              </a:lnSpc>
            </a:pPr>
            <a:r>
              <a:rPr lang="it-IT" altLang="it-IT" sz="2400"/>
              <a:t>L’accesso è consentito a un numero limitato di bambini; chi va mette un suo “segnale” (che avremo stabilito insieme) all’ingresso dell’agorà.</a:t>
            </a:r>
          </a:p>
          <a:p>
            <a:pPr eaLnBrk="1" hangingPunct="1">
              <a:lnSpc>
                <a:spcPct val="80000"/>
              </a:lnSpc>
              <a:buFont typeface="Wingdings" pitchFamily="2" charset="2"/>
              <a:buNone/>
            </a:pPr>
            <a:r>
              <a:rPr lang="it-IT" altLang="it-IT" sz="1500"/>
              <a:t> </a:t>
            </a:r>
          </a:p>
        </p:txBody>
      </p:sp>
      <p:sp>
        <p:nvSpPr>
          <p:cNvPr id="6" name="Rectangle 4"/>
          <p:cNvSpPr txBox="1">
            <a:spLocks noChangeArrowheads="1"/>
          </p:cNvSpPr>
          <p:nvPr/>
        </p:nvSpPr>
        <p:spPr>
          <a:xfrm>
            <a:off x="250825" y="5214938"/>
            <a:ext cx="8321675" cy="1071562"/>
          </a:xfrm>
          <a:prstGeom prst="rect">
            <a:avLst/>
          </a:prstGeom>
        </p:spPr>
        <p:txBody>
          <a:bodyPr>
            <a:normAutofit fontScale="92500" lnSpcReduction="20000"/>
          </a:bodyPr>
          <a:lstStyle/>
          <a:p>
            <a:pPr marL="342900" indent="-342900" eaLnBrk="1" fontAlgn="auto" hangingPunct="1">
              <a:lnSpc>
                <a:spcPct val="80000"/>
              </a:lnSpc>
              <a:spcBef>
                <a:spcPct val="20000"/>
              </a:spcBef>
              <a:spcAft>
                <a:spcPts val="0"/>
              </a:spcAft>
              <a:buFont typeface="Wingdings" pitchFamily="2" charset="2"/>
              <a:buNone/>
              <a:defRPr/>
            </a:pPr>
            <a:endParaRPr lang="it-IT" sz="1500" dirty="0">
              <a:latin typeface="+mn-lt"/>
              <a:cs typeface="+mn-cs"/>
            </a:endParaRPr>
          </a:p>
          <a:p>
            <a:pPr marL="342900" indent="-342900" eaLnBrk="1" fontAlgn="auto" hangingPunct="1">
              <a:lnSpc>
                <a:spcPct val="80000"/>
              </a:lnSpc>
              <a:spcBef>
                <a:spcPct val="20000"/>
              </a:spcBef>
              <a:spcAft>
                <a:spcPts val="0"/>
              </a:spcAft>
              <a:buFont typeface="Arial" pitchFamily="34" charset="0"/>
              <a:buChar char="•"/>
              <a:defRPr/>
            </a:pPr>
            <a:r>
              <a:rPr lang="it-IT" sz="2600" dirty="0">
                <a:latin typeface="+mn-lt"/>
                <a:cs typeface="+mn-cs"/>
              </a:rPr>
              <a:t>Nell’agorà l’insegnante può avere colloqui individuali con i bambini</a:t>
            </a:r>
          </a:p>
          <a:p>
            <a:pPr marL="342900" indent="-342900" eaLnBrk="1" fontAlgn="auto" hangingPunct="1">
              <a:lnSpc>
                <a:spcPct val="80000"/>
              </a:lnSpc>
              <a:spcBef>
                <a:spcPct val="20000"/>
              </a:spcBef>
              <a:spcAft>
                <a:spcPts val="0"/>
              </a:spcAft>
              <a:buFont typeface="Arial" pitchFamily="34" charset="0"/>
              <a:buChar char="•"/>
              <a:defRPr/>
            </a:pPr>
            <a:r>
              <a:rPr lang="it-IT" sz="2600" dirty="0">
                <a:latin typeface="+mn-lt"/>
                <a:cs typeface="+mn-cs"/>
              </a:rPr>
              <a:t>A volte è lo spazio ideale per realizzare brevi drammatizzazioni</a:t>
            </a:r>
          </a:p>
        </p:txBody>
      </p:sp>
      <p:sp>
        <p:nvSpPr>
          <p:cNvPr id="7" name="Segnaposto piè di pagina 6"/>
          <p:cNvSpPr>
            <a:spLocks noGrp="1"/>
          </p:cNvSpPr>
          <p:nvPr>
            <p:ph type="ftr" sz="quarter" idx="11"/>
          </p:nvPr>
        </p:nvSpPr>
        <p:spPr/>
        <p:txBody>
          <a:bodyPr/>
          <a:lstStyle/>
          <a:p>
            <a:pPr>
              <a:defRPr/>
            </a:pPr>
            <a:r>
              <a:rPr lang="it-IT"/>
              <a:t>Mariella Groppi Formatrice Senza Zaino</a:t>
            </a:r>
          </a:p>
        </p:txBody>
      </p:sp>
    </p:spTree>
    <p:extLst>
      <p:ext uri="{BB962C8B-B14F-4D97-AF65-F5344CB8AC3E}">
        <p14:creationId xmlns:p14="http://schemas.microsoft.com/office/powerpoint/2010/main" val="3496939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Immagine 9" descr="J:\IMMAGINI SZ\Foto fauglia\SANY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642938"/>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Immagine 14" descr="J:\IMMAGINI SZ\Foto fauglia\SANY00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5" y="3786188"/>
            <a:ext cx="3500438"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Immagine 15" descr="J:\IMMAGINI SZ\Foto fauglia\SANY00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5675" y="285750"/>
            <a:ext cx="4092575"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0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3643313"/>
            <a:ext cx="3929062"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egnaposto piè di pagina 5"/>
          <p:cNvSpPr>
            <a:spLocks noGrp="1"/>
          </p:cNvSpPr>
          <p:nvPr>
            <p:ph type="ftr" sz="quarter" idx="11"/>
          </p:nvPr>
        </p:nvSpPr>
        <p:spPr/>
        <p:txBody>
          <a:bodyPr/>
          <a:lstStyle/>
          <a:p>
            <a:pPr>
              <a:defRPr/>
            </a:pPr>
            <a:r>
              <a:rPr lang="it-IT"/>
              <a:t>Mariella Groppi Formatrice Senza Zaino</a:t>
            </a:r>
          </a:p>
        </p:txBody>
      </p:sp>
    </p:spTree>
    <p:extLst>
      <p:ext uri="{BB962C8B-B14F-4D97-AF65-F5344CB8AC3E}">
        <p14:creationId xmlns:p14="http://schemas.microsoft.com/office/powerpoint/2010/main" val="4115285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SANY0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642938"/>
            <a:ext cx="7000875" cy="524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piè di pagina 2"/>
          <p:cNvSpPr>
            <a:spLocks noGrp="1"/>
          </p:cNvSpPr>
          <p:nvPr>
            <p:ph type="ftr" sz="quarter" idx="11"/>
          </p:nvPr>
        </p:nvSpPr>
        <p:spPr/>
        <p:txBody>
          <a:bodyPr/>
          <a:lstStyle/>
          <a:p>
            <a:pPr>
              <a:defRPr/>
            </a:pPr>
            <a:r>
              <a:rPr lang="it-IT"/>
              <a:t>Mariella Groppi Formatrice Senza Zaino</a:t>
            </a:r>
          </a:p>
        </p:txBody>
      </p:sp>
    </p:spTree>
    <p:extLst>
      <p:ext uri="{BB962C8B-B14F-4D97-AF65-F5344CB8AC3E}">
        <p14:creationId xmlns:p14="http://schemas.microsoft.com/office/powerpoint/2010/main" val="269606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lang="it-IT"/>
              <a:t>Mariella Groppi Formatrice Senza Zaino</a:t>
            </a:r>
          </a:p>
        </p:txBody>
      </p:sp>
      <p:pic>
        <p:nvPicPr>
          <p:cNvPr id="36867"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1450"/>
            <a:ext cx="3767137"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404813"/>
            <a:ext cx="3706812"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3335338"/>
            <a:ext cx="2540000"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Immagin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4638" y="3335338"/>
            <a:ext cx="2641600" cy="352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1987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lang="it-IT"/>
              <a:t>Mariella Groppi Formatrice Senza Zaino</a:t>
            </a:r>
          </a:p>
        </p:txBody>
      </p:sp>
      <p:pic>
        <p:nvPicPr>
          <p:cNvPr id="37891" name="Immagin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620713"/>
            <a:ext cx="6624637"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191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692150"/>
            <a:ext cx="8208962" cy="2127250"/>
          </a:xfrm>
        </p:spPr>
        <p:txBody>
          <a:bodyPr rtlCol="0">
            <a:normAutofit/>
          </a:bodyPr>
          <a:lstStyle/>
          <a:p>
            <a:pPr eaLnBrk="1" fontAlgn="auto" hangingPunct="1">
              <a:spcAft>
                <a:spcPts val="0"/>
              </a:spcAft>
              <a:defRPr/>
            </a:pPr>
            <a:r>
              <a:rPr lang="it-IT" sz="8800" b="1">
                <a:solidFill>
                  <a:schemeClr val="hlink"/>
                </a:solidFill>
                <a:effectLst>
                  <a:outerShdw blurRad="38100" dist="38100" dir="2700000" algn="tl">
                    <a:srgbClr val="C0C0C0"/>
                  </a:outerShdw>
                </a:effectLst>
              </a:rPr>
              <a:t>L’agorà</a:t>
            </a:r>
          </a:p>
        </p:txBody>
      </p:sp>
      <p:sp>
        <p:nvSpPr>
          <p:cNvPr id="2052" name="Rectangle 4"/>
          <p:cNvSpPr>
            <a:spLocks noGrp="1" noChangeArrowheads="1"/>
          </p:cNvSpPr>
          <p:nvPr>
            <p:ph type="subTitle" idx="1"/>
          </p:nvPr>
        </p:nvSpPr>
        <p:spPr/>
        <p:txBody>
          <a:bodyPr rtlCol="0">
            <a:normAutofit fontScale="85000" lnSpcReduction="20000"/>
          </a:bodyPr>
          <a:lstStyle/>
          <a:p>
            <a:pPr eaLnBrk="1" fontAlgn="auto" hangingPunct="1">
              <a:spcAft>
                <a:spcPts val="0"/>
              </a:spcAft>
              <a:defRPr/>
            </a:pPr>
            <a:r>
              <a:rPr lang="it-IT" sz="3600">
                <a:effectLst>
                  <a:outerShdw blurRad="38100" dist="38100" dir="2700000" algn="tl">
                    <a:srgbClr val="C0C0C0"/>
                  </a:outerShdw>
                </a:effectLst>
              </a:rPr>
              <a:t>“Come realizzarla, </a:t>
            </a:r>
          </a:p>
          <a:p>
            <a:pPr eaLnBrk="1" fontAlgn="auto" hangingPunct="1">
              <a:spcAft>
                <a:spcPts val="0"/>
              </a:spcAft>
              <a:defRPr/>
            </a:pPr>
            <a:r>
              <a:rPr lang="it-IT" sz="3600">
                <a:effectLst>
                  <a:outerShdw blurRad="38100" dist="38100" dir="2700000" algn="tl">
                    <a:srgbClr val="C0C0C0"/>
                  </a:outerShdw>
                </a:effectLst>
              </a:rPr>
              <a:t>come gestirla </a:t>
            </a:r>
            <a:br>
              <a:rPr lang="it-IT" sz="3600">
                <a:effectLst>
                  <a:outerShdw blurRad="38100" dist="38100" dir="2700000" algn="tl">
                    <a:srgbClr val="C0C0C0"/>
                  </a:outerShdw>
                </a:effectLst>
              </a:rPr>
            </a:br>
            <a:r>
              <a:rPr lang="it-IT" sz="3600">
                <a:effectLst>
                  <a:outerShdw blurRad="38100" dist="38100" dir="2700000" algn="tl">
                    <a:srgbClr val="C0C0C0"/>
                  </a:outerShdw>
                </a:effectLst>
              </a:rPr>
              <a:t>per cosa utilizzarla” </a:t>
            </a:r>
            <a:br>
              <a:rPr lang="it-IT" sz="3600">
                <a:effectLst>
                  <a:outerShdw blurRad="38100" dist="38100" dir="2700000" algn="tl">
                    <a:srgbClr val="C0C0C0"/>
                  </a:outerShdw>
                </a:effectLst>
              </a:rPr>
            </a:br>
            <a:endParaRPr lang="it-IT" sz="3600">
              <a:effectLst>
                <a:outerShdw blurRad="38100" dist="38100" dir="2700000" algn="tl">
                  <a:srgbClr val="C0C0C0"/>
                </a:outerShdw>
              </a:effectLst>
            </a:endParaRPr>
          </a:p>
        </p:txBody>
      </p:sp>
      <p:sp>
        <p:nvSpPr>
          <p:cNvPr id="4" name="Segnaposto piè di pagina 3"/>
          <p:cNvSpPr>
            <a:spLocks noGrp="1"/>
          </p:cNvSpPr>
          <p:nvPr>
            <p:ph type="ftr" sz="quarter" idx="11"/>
          </p:nvPr>
        </p:nvSpPr>
        <p:spPr/>
        <p:txBody>
          <a:bodyPr/>
          <a:lstStyle/>
          <a:p>
            <a:pPr>
              <a:defRPr/>
            </a:pPr>
            <a:r>
              <a:rPr lang="it-IT"/>
              <a:t>Mariella Groppi Formatrice Senza Zaino</a:t>
            </a:r>
          </a:p>
        </p:txBody>
      </p:sp>
    </p:spTree>
    <p:extLst>
      <p:ext uri="{BB962C8B-B14F-4D97-AF65-F5344CB8AC3E}">
        <p14:creationId xmlns:p14="http://schemas.microsoft.com/office/powerpoint/2010/main" val="2012580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asellaDiTesto 2"/>
          <p:cNvSpPr txBox="1">
            <a:spLocks noChangeArrowheads="1"/>
          </p:cNvSpPr>
          <p:nvPr/>
        </p:nvSpPr>
        <p:spPr bwMode="auto">
          <a:xfrm>
            <a:off x="3071813" y="285750"/>
            <a:ext cx="2571750" cy="64611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eaLnBrk="1" fontAlgn="auto" hangingPunct="1">
              <a:spcBef>
                <a:spcPts val="0"/>
              </a:spcBef>
              <a:spcAft>
                <a:spcPts val="0"/>
              </a:spcAft>
              <a:defRPr/>
            </a:pPr>
            <a:r>
              <a:rPr lang="it-IT" sz="3600" b="1" dirty="0">
                <a:solidFill>
                  <a:srgbClr val="333399"/>
                </a:solidFill>
              </a:rPr>
              <a:t>Agorà </a:t>
            </a:r>
          </a:p>
        </p:txBody>
      </p:sp>
      <p:pic>
        <p:nvPicPr>
          <p:cNvPr id="39939" name="Picture 28" descr="SANY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3571875"/>
            <a:ext cx="2214563"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10"/>
          <p:cNvSpPr txBox="1">
            <a:spLocks noChangeArrowheads="1"/>
          </p:cNvSpPr>
          <p:nvPr/>
        </p:nvSpPr>
        <p:spPr bwMode="auto">
          <a:xfrm>
            <a:off x="5435600" y="188913"/>
            <a:ext cx="3744913"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sz="3200">
                <a:solidFill>
                  <a:schemeClr val="tx1"/>
                </a:solidFill>
                <a:latin typeface="Calibri" pitchFamily="34" charset="0"/>
              </a:defRPr>
            </a:lvl1pPr>
            <a:lvl2pPr>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eaLnBrk="1" hangingPunct="1">
              <a:spcBef>
                <a:spcPct val="50000"/>
              </a:spcBef>
              <a:buClr>
                <a:srgbClr val="FF6600"/>
              </a:buClr>
              <a:buFont typeface="Wingdings" pitchFamily="2" charset="2"/>
              <a:buChar char="ü"/>
            </a:pPr>
            <a:r>
              <a:rPr lang="it-IT" altLang="it-IT" sz="2400">
                <a:latin typeface="Berlin Sans FB" pitchFamily="34" charset="0"/>
              </a:rPr>
              <a:t>I bambini possono però utilizzare l’agorà autonomamente anche in altri momenti e con attività concordate precedentemente : </a:t>
            </a:r>
            <a:r>
              <a:rPr lang="it-IT" altLang="it-IT" sz="2400" u="sng">
                <a:latin typeface="Berlin Sans FB" pitchFamily="34" charset="0"/>
              </a:rPr>
              <a:t>possono sedersi</a:t>
            </a:r>
            <a:r>
              <a:rPr lang="it-IT" altLang="it-IT" sz="2400">
                <a:latin typeface="Berlin Sans FB" pitchFamily="34" charset="0"/>
              </a:rPr>
              <a:t>, per </a:t>
            </a:r>
            <a:r>
              <a:rPr lang="it-IT" altLang="it-IT" sz="2400" u="sng">
                <a:latin typeface="Berlin Sans FB" pitchFamily="34" charset="0"/>
              </a:rPr>
              <a:t>leggere</a:t>
            </a:r>
            <a:r>
              <a:rPr lang="it-IT" altLang="it-IT" sz="2400">
                <a:latin typeface="Berlin Sans FB" pitchFamily="34" charset="0"/>
              </a:rPr>
              <a:t>, </a:t>
            </a:r>
            <a:r>
              <a:rPr lang="it-IT" altLang="it-IT" sz="2400" u="sng">
                <a:latin typeface="Berlin Sans FB" pitchFamily="34" charset="0"/>
              </a:rPr>
              <a:t>riposarsi</a:t>
            </a:r>
            <a:r>
              <a:rPr lang="it-IT" altLang="it-IT" sz="2400">
                <a:latin typeface="Berlin Sans FB" pitchFamily="34" charset="0"/>
              </a:rPr>
              <a:t>, </a:t>
            </a:r>
            <a:r>
              <a:rPr lang="it-IT" altLang="it-IT" sz="2400" u="sng">
                <a:latin typeface="Berlin Sans FB" pitchFamily="34" charset="0"/>
              </a:rPr>
              <a:t>parlare</a:t>
            </a:r>
            <a:r>
              <a:rPr lang="it-IT" altLang="it-IT" sz="2400">
                <a:latin typeface="Berlin Sans FB" pitchFamily="34" charset="0"/>
              </a:rPr>
              <a:t>, </a:t>
            </a:r>
            <a:r>
              <a:rPr lang="it-IT" altLang="it-IT" sz="2400" u="sng">
                <a:latin typeface="Berlin Sans FB" pitchFamily="34" charset="0"/>
              </a:rPr>
              <a:t>fare giochi </a:t>
            </a:r>
            <a:r>
              <a:rPr lang="it-IT" altLang="it-IT" sz="2400">
                <a:latin typeface="Berlin Sans FB" pitchFamily="34" charset="0"/>
              </a:rPr>
              <a:t>didattici.</a:t>
            </a:r>
          </a:p>
        </p:txBody>
      </p:sp>
      <p:pic>
        <p:nvPicPr>
          <p:cNvPr id="39941" name="Picture 4" descr="SANY0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3929063"/>
            <a:ext cx="360045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ttangolo 6"/>
          <p:cNvSpPr>
            <a:spLocks noChangeArrowheads="1"/>
          </p:cNvSpPr>
          <p:nvPr/>
        </p:nvSpPr>
        <p:spPr bwMode="auto">
          <a:xfrm>
            <a:off x="0" y="214313"/>
            <a:ext cx="30622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sz="3200">
                <a:solidFill>
                  <a:schemeClr val="tx1"/>
                </a:solidFill>
                <a:latin typeface="Calibri" pitchFamily="34" charset="0"/>
              </a:defRPr>
            </a:lvl1pPr>
            <a:lvl2pPr>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eaLnBrk="1" hangingPunct="1">
              <a:spcBef>
                <a:spcPct val="50000"/>
              </a:spcBef>
              <a:buClr>
                <a:srgbClr val="FF6600"/>
              </a:buClr>
              <a:buFont typeface="Wingdings" pitchFamily="2" charset="2"/>
              <a:buChar char="ü"/>
            </a:pPr>
            <a:r>
              <a:rPr lang="it-IT" altLang="it-IT" sz="2400">
                <a:latin typeface="Berlin Sans FB" pitchFamily="34" charset="0"/>
              </a:rPr>
              <a:t>L’agorà è uno spazio che la classe utilizza in vari momenti della giornata scolastica: </a:t>
            </a:r>
            <a:r>
              <a:rPr lang="it-IT" altLang="it-IT" sz="2400" u="sng">
                <a:latin typeface="Berlin Sans FB" pitchFamily="34" charset="0"/>
              </a:rPr>
              <a:t>accoglienza</a:t>
            </a:r>
            <a:r>
              <a:rPr lang="it-IT" altLang="it-IT" sz="2400">
                <a:latin typeface="Berlin Sans FB" pitchFamily="34" charset="0"/>
              </a:rPr>
              <a:t>, </a:t>
            </a:r>
            <a:r>
              <a:rPr lang="it-IT" altLang="it-IT" sz="2400" u="sng">
                <a:latin typeface="Berlin Sans FB" pitchFamily="34" charset="0"/>
              </a:rPr>
              <a:t>spiegazione</a:t>
            </a:r>
            <a:r>
              <a:rPr lang="it-IT" altLang="it-IT" sz="2400">
                <a:latin typeface="Berlin Sans FB" pitchFamily="34" charset="0"/>
              </a:rPr>
              <a:t>, </a:t>
            </a:r>
            <a:r>
              <a:rPr lang="it-IT" altLang="it-IT" sz="2400" u="sng">
                <a:latin typeface="Berlin Sans FB" pitchFamily="34" charset="0"/>
              </a:rPr>
              <a:t>canto</a:t>
            </a:r>
            <a:r>
              <a:rPr lang="it-IT" altLang="it-IT" sz="2400">
                <a:latin typeface="Berlin Sans FB" pitchFamily="34" charset="0"/>
              </a:rPr>
              <a:t>, </a:t>
            </a:r>
            <a:r>
              <a:rPr lang="it-IT" altLang="it-IT" sz="2400" u="sng">
                <a:latin typeface="Berlin Sans FB" pitchFamily="34" charset="0"/>
              </a:rPr>
              <a:t>ascolto</a:t>
            </a:r>
            <a:r>
              <a:rPr lang="it-IT" altLang="it-IT" sz="2400">
                <a:latin typeface="Berlin Sans FB" pitchFamily="34" charset="0"/>
              </a:rPr>
              <a:t> di un racconto.</a:t>
            </a:r>
          </a:p>
        </p:txBody>
      </p:sp>
      <p:pic>
        <p:nvPicPr>
          <p:cNvPr id="39943" name="Immagine 6" descr="SANY001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14688" y="1214438"/>
            <a:ext cx="21431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egnaposto piè di pagina 8"/>
          <p:cNvSpPr>
            <a:spLocks noGrp="1"/>
          </p:cNvSpPr>
          <p:nvPr>
            <p:ph type="ftr" sz="quarter" idx="11"/>
          </p:nvPr>
        </p:nvSpPr>
        <p:spPr>
          <a:xfrm>
            <a:off x="2786063" y="6286500"/>
            <a:ext cx="2895600" cy="365125"/>
          </a:xfrm>
        </p:spPr>
        <p:txBody>
          <a:bodyPr/>
          <a:lstStyle/>
          <a:p>
            <a:pPr>
              <a:defRPr/>
            </a:pPr>
            <a:r>
              <a:rPr lang="it-IT" dirty="0"/>
              <a:t>Mariella Groppi Formatrice Senza Zaino</a:t>
            </a:r>
          </a:p>
        </p:txBody>
      </p:sp>
    </p:spTree>
    <p:extLst>
      <p:ext uri="{BB962C8B-B14F-4D97-AF65-F5344CB8AC3E}">
        <p14:creationId xmlns:p14="http://schemas.microsoft.com/office/powerpoint/2010/main" val="3035447750"/>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47813" y="188913"/>
            <a:ext cx="7010400" cy="1527175"/>
          </a:xfrm>
        </p:spPr>
        <p:txBody>
          <a:bodyPr/>
          <a:lstStyle/>
          <a:p>
            <a:pPr eaLnBrk="1" hangingPunct="1"/>
            <a:r>
              <a:rPr lang="it-IT" altLang="it-IT" sz="2000" smtClean="0"/>
              <a:t>“L’agorà: </a:t>
            </a:r>
            <a:br>
              <a:rPr lang="it-IT" altLang="it-IT" sz="2000" smtClean="0"/>
            </a:br>
            <a:r>
              <a:rPr lang="it-IT" altLang="it-IT" sz="2000" smtClean="0"/>
              <a:t>come realizzarla”</a:t>
            </a:r>
          </a:p>
        </p:txBody>
      </p:sp>
      <p:sp>
        <p:nvSpPr>
          <p:cNvPr id="40963" name="Rectangle 12"/>
          <p:cNvSpPr>
            <a:spLocks noGrp="1" noChangeArrowheads="1"/>
          </p:cNvSpPr>
          <p:nvPr>
            <p:ph type="body" sz="half" idx="1"/>
          </p:nvPr>
        </p:nvSpPr>
        <p:spPr>
          <a:xfrm>
            <a:off x="179388" y="1628775"/>
            <a:ext cx="3024187" cy="5040313"/>
          </a:xfrm>
        </p:spPr>
        <p:txBody>
          <a:bodyPr/>
          <a:lstStyle/>
          <a:p>
            <a:pPr eaLnBrk="1" hangingPunct="1">
              <a:lnSpc>
                <a:spcPct val="80000"/>
              </a:lnSpc>
            </a:pPr>
            <a:endParaRPr lang="it-IT" altLang="it-IT" sz="2200" smtClean="0"/>
          </a:p>
          <a:p>
            <a:pPr eaLnBrk="1" hangingPunct="1">
              <a:lnSpc>
                <a:spcPct val="80000"/>
              </a:lnSpc>
            </a:pPr>
            <a:endParaRPr lang="it-IT" altLang="it-IT" sz="2200" smtClean="0"/>
          </a:p>
          <a:p>
            <a:pPr eaLnBrk="1" hangingPunct="1">
              <a:lnSpc>
                <a:spcPct val="80000"/>
              </a:lnSpc>
            </a:pPr>
            <a:r>
              <a:rPr lang="it-IT" altLang="it-IT" sz="2200" smtClean="0">
                <a:latin typeface="Berlin Sans FB" pitchFamily="34" charset="0"/>
              </a:rPr>
              <a:t>L’agorà è uno spazio ben definito: una pedana coperta da un tappeto la definisce verticalmente; anche orizzontalmente deve essere delineato il suo confine:mobiletti, pannelli, a volte può bastare una pianta...</a:t>
            </a:r>
          </a:p>
        </p:txBody>
      </p:sp>
      <p:pic>
        <p:nvPicPr>
          <p:cNvPr id="40964" name="Picture 7" descr="2rid-agorà 1 ciclo"/>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l="17639" t="19310"/>
          <a:stretch>
            <a:fillRect/>
          </a:stretch>
        </p:blipFill>
        <p:spPr>
          <a:xfrm>
            <a:off x="3851275" y="333375"/>
            <a:ext cx="5040313" cy="6065838"/>
          </a:xfrm>
          <a:noFill/>
        </p:spPr>
      </p:pic>
      <p:sp>
        <p:nvSpPr>
          <p:cNvPr id="5" name="Segnaposto piè di pagina 4"/>
          <p:cNvSpPr>
            <a:spLocks noGrp="1"/>
          </p:cNvSpPr>
          <p:nvPr>
            <p:ph type="ftr" sz="quarter" idx="11"/>
          </p:nvPr>
        </p:nvSpPr>
        <p:spPr/>
        <p:txBody>
          <a:bodyPr/>
          <a:lstStyle/>
          <a:p>
            <a:pPr>
              <a:defRPr/>
            </a:pPr>
            <a:r>
              <a:rPr lang="it-IT"/>
              <a:t>Mariella Groppi Formatrice Senza Zaino</a:t>
            </a:r>
          </a:p>
        </p:txBody>
      </p:sp>
    </p:spTree>
    <p:extLst>
      <p:ext uri="{BB962C8B-B14F-4D97-AF65-F5344CB8AC3E}">
        <p14:creationId xmlns:p14="http://schemas.microsoft.com/office/powerpoint/2010/main" val="4253439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547813" y="188913"/>
            <a:ext cx="7010400" cy="1527175"/>
          </a:xfrm>
        </p:spPr>
        <p:txBody>
          <a:bodyPr/>
          <a:lstStyle/>
          <a:p>
            <a:pPr eaLnBrk="1" hangingPunct="1"/>
            <a:r>
              <a:rPr lang="it-IT" altLang="it-IT" sz="2800" smtClean="0">
                <a:latin typeface="Berlin Sans FB" pitchFamily="34" charset="0"/>
              </a:rPr>
              <a:t>“L’agorà: </a:t>
            </a:r>
            <a:br>
              <a:rPr lang="it-IT" altLang="it-IT" sz="2800" smtClean="0">
                <a:latin typeface="Berlin Sans FB" pitchFamily="34" charset="0"/>
              </a:rPr>
            </a:br>
            <a:r>
              <a:rPr lang="it-IT" altLang="it-IT" sz="2800" smtClean="0">
                <a:latin typeface="Berlin Sans FB" pitchFamily="34" charset="0"/>
              </a:rPr>
              <a:t>come realizzarla”</a:t>
            </a:r>
          </a:p>
        </p:txBody>
      </p:sp>
      <p:sp>
        <p:nvSpPr>
          <p:cNvPr id="41987" name="Rectangle 3"/>
          <p:cNvSpPr>
            <a:spLocks noGrp="1" noChangeArrowheads="1"/>
          </p:cNvSpPr>
          <p:nvPr>
            <p:ph type="body" sz="half" idx="1"/>
          </p:nvPr>
        </p:nvSpPr>
        <p:spPr>
          <a:xfrm>
            <a:off x="714375" y="2928938"/>
            <a:ext cx="3214688" cy="2786062"/>
          </a:xfrm>
        </p:spPr>
        <p:txBody>
          <a:bodyPr/>
          <a:lstStyle/>
          <a:p>
            <a:pPr eaLnBrk="1" hangingPunct="1"/>
            <a:endParaRPr lang="it-IT" altLang="it-IT" sz="2600" smtClean="0"/>
          </a:p>
          <a:p>
            <a:pPr eaLnBrk="1" hangingPunct="1"/>
            <a:endParaRPr lang="it-IT" altLang="it-IT" sz="2600" smtClean="0"/>
          </a:p>
          <a:p>
            <a:pPr eaLnBrk="1" hangingPunct="1"/>
            <a:r>
              <a:rPr lang="it-IT" altLang="it-IT" sz="2600" smtClean="0"/>
              <a:t>Per “definire” lo spazio agorà a volte può bastare una pianta...</a:t>
            </a:r>
          </a:p>
        </p:txBody>
      </p:sp>
      <p:pic>
        <p:nvPicPr>
          <p:cNvPr id="41988" name="Picture 6" descr="5"/>
          <p:cNvPicPr>
            <a:picLocks noChangeAspect="1" noChangeArrowheads="1"/>
          </p:cNvPicPr>
          <p:nvPr/>
        </p:nvPicPr>
        <p:blipFill>
          <a:blip r:embed="rId2">
            <a:extLst>
              <a:ext uri="{28A0092B-C50C-407E-A947-70E740481C1C}">
                <a14:useLocalDpi xmlns:a14="http://schemas.microsoft.com/office/drawing/2010/main" val="0"/>
              </a:ext>
            </a:extLst>
          </a:blip>
          <a:srcRect t="11325" r="49422" b="30504"/>
          <a:stretch>
            <a:fillRect/>
          </a:stretch>
        </p:blipFill>
        <p:spPr bwMode="auto">
          <a:xfrm>
            <a:off x="785813" y="857250"/>
            <a:ext cx="2740025"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3"/>
          <p:cNvSpPr txBox="1">
            <a:spLocks noChangeArrowheads="1"/>
          </p:cNvSpPr>
          <p:nvPr/>
        </p:nvSpPr>
        <p:spPr bwMode="auto">
          <a:xfrm>
            <a:off x="4929188" y="1857375"/>
            <a:ext cx="392906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80000"/>
              </a:lnSpc>
            </a:pPr>
            <a:endParaRPr lang="it-IT" altLang="it-IT" sz="1700"/>
          </a:p>
          <a:p>
            <a:pPr eaLnBrk="1" hangingPunct="1">
              <a:lnSpc>
                <a:spcPct val="80000"/>
              </a:lnSpc>
            </a:pPr>
            <a:endParaRPr lang="it-IT" altLang="it-IT" sz="1700"/>
          </a:p>
          <a:p>
            <a:pPr eaLnBrk="1" hangingPunct="1">
              <a:lnSpc>
                <a:spcPct val="80000"/>
              </a:lnSpc>
            </a:pPr>
            <a:r>
              <a:rPr lang="it-IT" altLang="it-IT" sz="2400"/>
              <a:t>E’ corredata da cuscini, uno per ciascun bambino, da espositori di libri, espositori di attività svolte o di lavori in corso</a:t>
            </a:r>
          </a:p>
        </p:txBody>
      </p:sp>
      <p:pic>
        <p:nvPicPr>
          <p:cNvPr id="41990" name="Picture 11" descr="8"/>
          <p:cNvPicPr>
            <a:picLocks noChangeAspect="1" noChangeArrowheads="1"/>
          </p:cNvPicPr>
          <p:nvPr/>
        </p:nvPicPr>
        <p:blipFill>
          <a:blip r:embed="rId3">
            <a:extLst>
              <a:ext uri="{28A0092B-C50C-407E-A947-70E740481C1C}">
                <a14:useLocalDpi xmlns:a14="http://schemas.microsoft.com/office/drawing/2010/main" val="0"/>
              </a:ext>
            </a:extLst>
          </a:blip>
          <a:srcRect l="5121" r="30313" b="49953"/>
          <a:stretch>
            <a:fillRect/>
          </a:stretch>
        </p:blipFill>
        <p:spPr bwMode="auto">
          <a:xfrm>
            <a:off x="4786313" y="4286250"/>
            <a:ext cx="3689350"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egnaposto piè di pagina 6"/>
          <p:cNvSpPr>
            <a:spLocks noGrp="1"/>
          </p:cNvSpPr>
          <p:nvPr>
            <p:ph type="ftr" sz="quarter" idx="11"/>
          </p:nvPr>
        </p:nvSpPr>
        <p:spPr/>
        <p:txBody>
          <a:bodyPr/>
          <a:lstStyle/>
          <a:p>
            <a:pPr>
              <a:defRPr/>
            </a:pPr>
            <a:r>
              <a:rPr lang="it-IT"/>
              <a:t>Mariella Groppi Formatrice Senza Zaino</a:t>
            </a:r>
          </a:p>
        </p:txBody>
      </p:sp>
    </p:spTree>
    <p:extLst>
      <p:ext uri="{BB962C8B-B14F-4D97-AF65-F5344CB8AC3E}">
        <p14:creationId xmlns:p14="http://schemas.microsoft.com/office/powerpoint/2010/main" val="3569554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r>
              <a:rPr lang="it-IT" altLang="it-IT" sz="2800" smtClean="0">
                <a:latin typeface="Berlin Sans FB" pitchFamily="34" charset="0"/>
              </a:rPr>
              <a:t>“L’agorà: </a:t>
            </a:r>
            <a:br>
              <a:rPr lang="it-IT" altLang="it-IT" sz="2800" smtClean="0">
                <a:latin typeface="Berlin Sans FB" pitchFamily="34" charset="0"/>
              </a:rPr>
            </a:br>
            <a:r>
              <a:rPr lang="it-IT" altLang="it-IT" sz="2800" smtClean="0">
                <a:latin typeface="Berlin Sans FB" pitchFamily="34" charset="0"/>
              </a:rPr>
              <a:t>come </a:t>
            </a:r>
            <a:br>
              <a:rPr lang="it-IT" altLang="it-IT" sz="2800" smtClean="0">
                <a:latin typeface="Berlin Sans FB" pitchFamily="34" charset="0"/>
              </a:rPr>
            </a:br>
            <a:r>
              <a:rPr lang="it-IT" altLang="it-IT" sz="2800" smtClean="0">
                <a:latin typeface="Berlin Sans FB" pitchFamily="34" charset="0"/>
              </a:rPr>
              <a:t>realizzarla”</a:t>
            </a:r>
          </a:p>
        </p:txBody>
      </p:sp>
      <p:sp>
        <p:nvSpPr>
          <p:cNvPr id="43011" name="Rectangle 3"/>
          <p:cNvSpPr>
            <a:spLocks noGrp="1" noChangeArrowheads="1"/>
          </p:cNvSpPr>
          <p:nvPr>
            <p:ph type="body" sz="half" idx="1"/>
          </p:nvPr>
        </p:nvSpPr>
        <p:spPr>
          <a:xfrm>
            <a:off x="0" y="1916113"/>
            <a:ext cx="2520950" cy="4114800"/>
          </a:xfrm>
        </p:spPr>
        <p:txBody>
          <a:bodyPr/>
          <a:lstStyle/>
          <a:p>
            <a:pPr eaLnBrk="1" hangingPunct="1"/>
            <a:r>
              <a:rPr lang="it-IT" altLang="it-IT" sz="2600" smtClean="0">
                <a:latin typeface="Berlin Sans FB" pitchFamily="34" charset="0"/>
              </a:rPr>
              <a:t>A volte ci sono delle sedute, che permettono di accogliere tutti i bambini della classe anche in una piccola agorà</a:t>
            </a:r>
          </a:p>
        </p:txBody>
      </p:sp>
      <p:pic>
        <p:nvPicPr>
          <p:cNvPr id="43012" name="Picture 8" descr="scuola M"/>
          <p:cNvPicPr>
            <a:picLocks noChangeAspect="1" noChangeArrowheads="1"/>
          </p:cNvPicPr>
          <p:nvPr/>
        </p:nvPicPr>
        <p:blipFill>
          <a:blip r:embed="rId2">
            <a:extLst>
              <a:ext uri="{28A0092B-C50C-407E-A947-70E740481C1C}">
                <a14:useLocalDpi xmlns:a14="http://schemas.microsoft.com/office/drawing/2010/main" val="0"/>
              </a:ext>
            </a:extLst>
          </a:blip>
          <a:srcRect l="43011" t="22224" b="16882"/>
          <a:stretch>
            <a:fillRect/>
          </a:stretch>
        </p:blipFill>
        <p:spPr bwMode="auto">
          <a:xfrm>
            <a:off x="2700338" y="1484313"/>
            <a:ext cx="6156325"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piè di pagina 4"/>
          <p:cNvSpPr>
            <a:spLocks noGrp="1"/>
          </p:cNvSpPr>
          <p:nvPr>
            <p:ph type="ftr" sz="quarter" idx="11"/>
          </p:nvPr>
        </p:nvSpPr>
        <p:spPr/>
        <p:txBody>
          <a:bodyPr/>
          <a:lstStyle/>
          <a:p>
            <a:pPr>
              <a:defRPr/>
            </a:pPr>
            <a:r>
              <a:rPr lang="it-IT"/>
              <a:t>Mariella Groppi Formatrice Senza Zaino</a:t>
            </a:r>
          </a:p>
        </p:txBody>
      </p:sp>
    </p:spTree>
    <p:extLst>
      <p:ext uri="{BB962C8B-B14F-4D97-AF65-F5344CB8AC3E}">
        <p14:creationId xmlns:p14="http://schemas.microsoft.com/office/powerpoint/2010/main" val="1545857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072063" y="214313"/>
            <a:ext cx="3714750" cy="785812"/>
          </a:xfrm>
        </p:spPr>
        <p:txBody>
          <a:bodyPr>
            <a:normAutofit fontScale="90000"/>
          </a:bodyPr>
          <a:lstStyle/>
          <a:p>
            <a:pPr eaLnBrk="1" hangingPunct="1"/>
            <a:r>
              <a:rPr lang="it-IT" altLang="it-IT" sz="2800" smtClean="0">
                <a:latin typeface="Berlin Sans FB" pitchFamily="34" charset="0"/>
              </a:rPr>
              <a:t>“L’agorà: </a:t>
            </a:r>
            <a:br>
              <a:rPr lang="it-IT" altLang="it-IT" sz="2800" smtClean="0">
                <a:latin typeface="Berlin Sans FB" pitchFamily="34" charset="0"/>
              </a:rPr>
            </a:br>
            <a:r>
              <a:rPr lang="it-IT" altLang="it-IT" sz="2800" smtClean="0">
                <a:latin typeface="Berlin Sans FB" pitchFamily="34" charset="0"/>
              </a:rPr>
              <a:t>come gestirla”</a:t>
            </a:r>
          </a:p>
        </p:txBody>
      </p:sp>
      <p:sp>
        <p:nvSpPr>
          <p:cNvPr id="44035" name="Rectangle 3"/>
          <p:cNvSpPr>
            <a:spLocks noGrp="1" noChangeArrowheads="1"/>
          </p:cNvSpPr>
          <p:nvPr>
            <p:ph type="body" sz="half" idx="1"/>
          </p:nvPr>
        </p:nvSpPr>
        <p:spPr>
          <a:xfrm>
            <a:off x="285750" y="428625"/>
            <a:ext cx="3963988" cy="3368675"/>
          </a:xfrm>
        </p:spPr>
        <p:txBody>
          <a:bodyPr/>
          <a:lstStyle/>
          <a:p>
            <a:pPr eaLnBrk="1" hangingPunct="1">
              <a:lnSpc>
                <a:spcPct val="80000"/>
              </a:lnSpc>
            </a:pPr>
            <a:r>
              <a:rPr lang="it-IT" altLang="it-IT" sz="2400" smtClean="0">
                <a:latin typeface="Berlin Sans FB" pitchFamily="34" charset="0"/>
              </a:rPr>
              <a:t>L’agorà, piano piano, giorno dopo giorno, esperienza dopo esperienza, deve divenire un luogo emotivamente significativo e ben vissuto dai bambini e nello stesso tempo rispettato e fruito correttamente.</a:t>
            </a:r>
          </a:p>
          <a:p>
            <a:pPr eaLnBrk="1" hangingPunct="1">
              <a:lnSpc>
                <a:spcPct val="80000"/>
              </a:lnSpc>
            </a:pPr>
            <a:endParaRPr lang="it-IT" altLang="it-IT" sz="1700" smtClean="0"/>
          </a:p>
        </p:txBody>
      </p:sp>
      <p:pic>
        <p:nvPicPr>
          <p:cNvPr id="44036" name="Picture 8" descr="agorà1"/>
          <p:cNvPicPr>
            <a:picLocks noChangeAspect="1" noChangeArrowheads="1"/>
          </p:cNvPicPr>
          <p:nvPr/>
        </p:nvPicPr>
        <p:blipFill>
          <a:blip r:embed="rId2">
            <a:extLst>
              <a:ext uri="{28A0092B-C50C-407E-A947-70E740481C1C}">
                <a14:useLocalDpi xmlns:a14="http://schemas.microsoft.com/office/drawing/2010/main" val="0"/>
              </a:ext>
            </a:extLst>
          </a:blip>
          <a:srcRect l="4179" r="6245" b="7098"/>
          <a:stretch>
            <a:fillRect/>
          </a:stretch>
        </p:blipFill>
        <p:spPr bwMode="auto">
          <a:xfrm>
            <a:off x="714375" y="2857500"/>
            <a:ext cx="3071813"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3"/>
          <p:cNvSpPr txBox="1">
            <a:spLocks noChangeArrowheads="1"/>
          </p:cNvSpPr>
          <p:nvPr/>
        </p:nvSpPr>
        <p:spPr bwMode="auto">
          <a:xfrm>
            <a:off x="4714875" y="1143000"/>
            <a:ext cx="41433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80000"/>
              </a:lnSpc>
            </a:pPr>
            <a:r>
              <a:rPr lang="it-IT" altLang="it-IT" sz="2400">
                <a:latin typeface="Berlin Sans FB" pitchFamily="34" charset="0"/>
              </a:rPr>
              <a:t>L’accesso all’agorà di tutta la classe, come del resto l’uscita, devono essere regolati con riti ordinati e vissuti con solennità anche se giocosi: c’è il rito del fiore, il rito del cavaliere, il rito della canzone, il rito del serpente.</a:t>
            </a:r>
          </a:p>
          <a:p>
            <a:pPr eaLnBrk="1" hangingPunct="1">
              <a:lnSpc>
                <a:spcPct val="80000"/>
              </a:lnSpc>
            </a:pPr>
            <a:r>
              <a:rPr lang="it-IT" altLang="it-IT" sz="2400">
                <a:latin typeface="Berlin Sans FB" pitchFamily="34" charset="0"/>
              </a:rPr>
              <a:t>Anche indossare soprascarpe da piscina diviene un rito d’acceso e garantisce igiene e pulizia</a:t>
            </a:r>
          </a:p>
          <a:p>
            <a:pPr eaLnBrk="1" hangingPunct="1">
              <a:lnSpc>
                <a:spcPct val="80000"/>
              </a:lnSpc>
              <a:buFont typeface="Wingdings" pitchFamily="2" charset="2"/>
              <a:buNone/>
            </a:pPr>
            <a:endParaRPr lang="it-IT" altLang="it-IT" sz="1700"/>
          </a:p>
        </p:txBody>
      </p:sp>
      <p:sp>
        <p:nvSpPr>
          <p:cNvPr id="6" name="Rectangle 3"/>
          <p:cNvSpPr txBox="1">
            <a:spLocks noChangeArrowheads="1"/>
          </p:cNvSpPr>
          <p:nvPr/>
        </p:nvSpPr>
        <p:spPr>
          <a:xfrm>
            <a:off x="500063" y="5643563"/>
            <a:ext cx="7818437" cy="798512"/>
          </a:xfrm>
          <a:prstGeom prst="rect">
            <a:avLst/>
          </a:prstGeom>
        </p:spPr>
        <p:txBody>
          <a:bodyPr>
            <a:normAutofit fontScale="92500" lnSpcReduction="20000"/>
          </a:bodyPr>
          <a:lstStyle/>
          <a:p>
            <a:pPr marL="342900" indent="-342900" eaLnBrk="1" fontAlgn="auto" hangingPunct="1">
              <a:lnSpc>
                <a:spcPct val="80000"/>
              </a:lnSpc>
              <a:spcBef>
                <a:spcPct val="20000"/>
              </a:spcBef>
              <a:spcAft>
                <a:spcPts val="0"/>
              </a:spcAft>
              <a:buFont typeface="Arial" pitchFamily="34" charset="0"/>
              <a:buChar char="•"/>
              <a:defRPr/>
            </a:pPr>
            <a:r>
              <a:rPr lang="it-IT" sz="2600" dirty="0">
                <a:latin typeface="Berlin Sans FB" pitchFamily="34" charset="0"/>
                <a:cs typeface="+mn-cs"/>
              </a:rPr>
              <a:t>La permanenza di tutta la classe nell’agorà deve essere breve e la attività che vi si svolgono gradevoli e accoglienti per tutti.</a:t>
            </a:r>
          </a:p>
          <a:p>
            <a:pPr marL="342900" indent="-342900" eaLnBrk="1" fontAlgn="auto" hangingPunct="1">
              <a:lnSpc>
                <a:spcPct val="80000"/>
              </a:lnSpc>
              <a:spcBef>
                <a:spcPct val="20000"/>
              </a:spcBef>
              <a:spcAft>
                <a:spcPts val="0"/>
              </a:spcAft>
              <a:buFont typeface="Arial" pitchFamily="34" charset="0"/>
              <a:buChar char="•"/>
              <a:defRPr/>
            </a:pPr>
            <a:endParaRPr lang="it-IT" sz="1700" dirty="0">
              <a:latin typeface="+mn-lt"/>
              <a:cs typeface="+mn-cs"/>
            </a:endParaRPr>
          </a:p>
          <a:p>
            <a:pPr marL="342900" indent="-342900" eaLnBrk="1" fontAlgn="auto" hangingPunct="1">
              <a:lnSpc>
                <a:spcPct val="80000"/>
              </a:lnSpc>
              <a:spcBef>
                <a:spcPct val="20000"/>
              </a:spcBef>
              <a:spcAft>
                <a:spcPts val="0"/>
              </a:spcAft>
              <a:buFont typeface="Arial" pitchFamily="34" charset="0"/>
              <a:buChar char="•"/>
              <a:defRPr/>
            </a:pPr>
            <a:endParaRPr lang="it-IT" sz="1700" dirty="0">
              <a:latin typeface="+mn-lt"/>
              <a:cs typeface="+mn-cs"/>
            </a:endParaRPr>
          </a:p>
        </p:txBody>
      </p:sp>
      <p:sp>
        <p:nvSpPr>
          <p:cNvPr id="7" name="Segnaposto piè di pagina 6"/>
          <p:cNvSpPr>
            <a:spLocks noGrp="1"/>
          </p:cNvSpPr>
          <p:nvPr>
            <p:ph type="ftr" sz="quarter" idx="11"/>
          </p:nvPr>
        </p:nvSpPr>
        <p:spPr/>
        <p:txBody>
          <a:bodyPr/>
          <a:lstStyle/>
          <a:p>
            <a:pPr>
              <a:defRPr/>
            </a:pPr>
            <a:r>
              <a:rPr lang="it-IT"/>
              <a:t>Mariella Groppi Formatrice Senza Zaino</a:t>
            </a:r>
          </a:p>
        </p:txBody>
      </p:sp>
    </p:spTree>
    <p:extLst>
      <p:ext uri="{BB962C8B-B14F-4D97-AF65-F5344CB8AC3E}">
        <p14:creationId xmlns:p14="http://schemas.microsoft.com/office/powerpoint/2010/main" val="390435794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606</Words>
  <Application>Microsoft Office PowerPoint</Application>
  <PresentationFormat>Presentazione su schermo (4:3)</PresentationFormat>
  <Paragraphs>54</Paragraphs>
  <Slides>14</Slides>
  <Notes>0</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Tema di Office</vt:lpstr>
      <vt:lpstr>Presentazione standard di PowerPoint</vt:lpstr>
      <vt:lpstr>Presentazione standard di PowerPoint</vt:lpstr>
      <vt:lpstr>Presentazione standard di PowerPoint</vt:lpstr>
      <vt:lpstr>L’agorà</vt:lpstr>
      <vt:lpstr>Presentazione standard di PowerPoint</vt:lpstr>
      <vt:lpstr>“L’agorà:  come realizzarla”</vt:lpstr>
      <vt:lpstr>“L’agorà:  come realizzarla”</vt:lpstr>
      <vt:lpstr>“L’agorà:  come  realizzarla”</vt:lpstr>
      <vt:lpstr>“L’agorà:  come gestirla”</vt:lpstr>
      <vt:lpstr>“L’agorà:  per cosa  utilizzarla”</vt:lpstr>
      <vt:lpstr>“L’agorà: per cosa utilizzarla”</vt:lpstr>
      <vt:lpstr>“L’agorà:  per cosa  utilizzarla”</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dc:creator>
  <cp:lastModifiedBy>User</cp:lastModifiedBy>
  <cp:revision>1</cp:revision>
  <dcterms:created xsi:type="dcterms:W3CDTF">2016-12-30T09:37:33Z</dcterms:created>
  <dcterms:modified xsi:type="dcterms:W3CDTF">2016-12-30T09:38:27Z</dcterms:modified>
</cp:coreProperties>
</file>